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07B27A4-90D0-4A15-9F23-E05E842E69D4}">
  <a:tblStyle styleId="{807B27A4-90D0-4A15-9F23-E05E842E69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fdef8c5d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fdef8c5d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fdef8c5d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fdef8c5d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fdef8c5d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efdef8c5d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efdef8c5d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efdef8c5d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efdef8c5d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efdef8c5d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efdef8c5d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efdef8c5d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efdef8c5d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efdef8c5d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f010402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f010402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f010402b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f010402b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f010402b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f010402b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f023e81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f023e81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f010402b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f010402b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f010402b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f010402b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f010402b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f010402b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f010402b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f010402b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f010402b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f010402b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f010402b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f010402b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f010402b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f010402b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f010402b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f010402b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улучшить результат?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f010402b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f010402b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f010402bf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f010402bf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efdef89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efdef89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f010402bf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f010402bf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понять насколько хорошо или плохо отработала модель?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f010402b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f010402b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010402bf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010402bf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мы получили красное значение?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f010402b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f010402b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f010402bf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f010402bf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f010402bf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f010402bf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f010402bf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f010402bf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f010402bf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f010402bf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f010402bf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f010402bf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f010402bf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f010402bf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efdef8c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efdef8c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594b213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594b213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594b213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594b213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594b213a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6594b213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594b213a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594b213a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594b213a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6594b213a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594b213a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6594b213a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efdef8c5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efdef8c5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fdef8c5d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fdef8c5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fdef8c5d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fdef8c5d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fdef8c5d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fdef8c5d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fdef8c5d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fdef8c5d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0" y="4630000"/>
            <a:ext cx="9144000" cy="513000"/>
            <a:chOff x="0" y="4630000"/>
            <a:chExt cx="9144000" cy="513000"/>
          </a:xfrm>
        </p:grpSpPr>
        <p:sp>
          <p:nvSpPr>
            <p:cNvPr id="9" name="Google Shape;9;p1"/>
            <p:cNvSpPr/>
            <p:nvPr/>
          </p:nvSpPr>
          <p:spPr>
            <a:xfrm>
              <a:off x="0" y="4630000"/>
              <a:ext cx="9144000" cy="5130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Фатыхов Тимур		№</a:t>
              </a:r>
              <a:r>
                <a:rPr lang="en">
                  <a:solidFill>
                    <a:srgbClr val="CC0000"/>
                  </a:solidFill>
                </a:rPr>
                <a:t>space</a:t>
              </a:r>
              <a:r>
                <a:rPr lang="en">
                  <a:solidFill>
                    <a:srgbClr val="FFFFFF"/>
                  </a:solidFill>
                </a:rPr>
                <a:t>  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10" name="Google Shape;10;p1"/>
            <p:cNvPicPr preferRelativeResize="0"/>
            <p:nvPr/>
          </p:nvPicPr>
          <p:blipFill>
            <a:blip r:embed="rId1">
              <a:alphaModFix/>
            </a:blip>
            <a:stretch>
              <a:fillRect/>
            </a:stretch>
          </p:blipFill>
          <p:spPr>
            <a:xfrm>
              <a:off x="311689" y="4678040"/>
              <a:ext cx="1389810" cy="416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png"/><Relationship Id="rId11" Type="http://schemas.openxmlformats.org/officeDocument/2006/relationships/image" Target="../media/image3.png"/><Relationship Id="rId10" Type="http://schemas.openxmlformats.org/officeDocument/2006/relationships/image" Target="../media/image14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15" Type="http://schemas.openxmlformats.org/officeDocument/2006/relationships/image" Target="../media/image1.png"/><Relationship Id="rId14" Type="http://schemas.openxmlformats.org/officeDocument/2006/relationships/image" Target="../media/image27.png"/><Relationship Id="rId17" Type="http://schemas.openxmlformats.org/officeDocument/2006/relationships/image" Target="../media/image5.png"/><Relationship Id="rId16" Type="http://schemas.openxmlformats.org/officeDocument/2006/relationships/image" Target="../media/image26.png"/><Relationship Id="rId5" Type="http://schemas.openxmlformats.org/officeDocument/2006/relationships/image" Target="../media/image23.png"/><Relationship Id="rId19" Type="http://schemas.openxmlformats.org/officeDocument/2006/relationships/image" Target="../media/image20.png"/><Relationship Id="rId6" Type="http://schemas.openxmlformats.org/officeDocument/2006/relationships/image" Target="../media/image29.png"/><Relationship Id="rId18" Type="http://schemas.openxmlformats.org/officeDocument/2006/relationships/image" Target="../media/image22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21025"/>
            <a:ext cx="85206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World Skills Russia: Билет в будущее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671176"/>
            <a:ext cx="8520600" cy="2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Машинное Обучение</a:t>
            </a:r>
            <a:endParaRPr sz="1400">
              <a:solidFill>
                <a:srgbClr val="D71010"/>
              </a:solidFill>
            </a:endParaRPr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4114475"/>
            <a:ext cx="85206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Data Science Engineer Фатыхов Тимур</a:t>
            </a:r>
            <a:endParaRPr sz="1400">
              <a:solidFill>
                <a:srgbClr val="D71010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11700" y="1639675"/>
            <a:ext cx="8520600" cy="17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</a:rPr>
              <a:t>Классификация рукописных цифр с использованием методов машинного обучения</a:t>
            </a:r>
            <a:endParaRPr sz="3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22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2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2"/>
          <p:cNvSpPr/>
          <p:nvPr/>
        </p:nvSpPr>
        <p:spPr>
          <a:xfrm>
            <a:off x="772700" y="1831150"/>
            <a:ext cx="2494800" cy="1404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“Памятник Ленину располагается вблизи Оперного Театра”</a:t>
            </a:r>
            <a:endParaRPr sz="2000"/>
          </a:p>
        </p:txBody>
      </p:sp>
      <p:sp>
        <p:nvSpPr>
          <p:cNvPr id="191" name="Google Shape;191;p22"/>
          <p:cNvSpPr/>
          <p:nvPr/>
        </p:nvSpPr>
        <p:spPr>
          <a:xfrm>
            <a:off x="5876500" y="1831150"/>
            <a:ext cx="2494800" cy="1404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“Памятник </a:t>
            </a:r>
            <a:r>
              <a:rPr lang="en" sz="2000">
                <a:solidFill>
                  <a:srgbClr val="FF00FF"/>
                </a:solidFill>
              </a:rPr>
              <a:t>Ленину</a:t>
            </a:r>
            <a:r>
              <a:rPr lang="en" sz="2000"/>
              <a:t> располагается вблизи </a:t>
            </a:r>
            <a:r>
              <a:rPr lang="en" sz="2000">
                <a:solidFill>
                  <a:srgbClr val="FF00FF"/>
                </a:solidFill>
              </a:rPr>
              <a:t>Оперного Театра</a:t>
            </a:r>
            <a:r>
              <a:rPr lang="en" sz="2000"/>
              <a:t>”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?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f(x)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204" name="Google Shape;204;p24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4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4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207" name="Google Shape;207;p24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30000" lang="en" sz="3700">
                <a:solidFill>
                  <a:srgbClr val="FFFFFF"/>
                </a:solidFill>
              </a:rPr>
              <a:t>2</a:t>
            </a:r>
            <a:r>
              <a:rPr lang="en" sz="3700">
                <a:solidFill>
                  <a:srgbClr val="FFFFFF"/>
                </a:solidFill>
              </a:rPr>
              <a:t> + 1</a:t>
            </a:r>
            <a:endParaRPr sz="3700">
              <a:solidFill>
                <a:srgbClr val="FFFFFF"/>
              </a:solidFill>
            </a:endParaRPr>
          </a:p>
        </p:txBody>
      </p:sp>
      <p:cxnSp>
        <p:nvCxnSpPr>
          <p:cNvPr id="214" name="Google Shape;214;p25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5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5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217" name="Google Shape;217;p25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17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x</a:t>
            </a:r>
            <a:r>
              <a:rPr baseline="-25000" lang="en" sz="3000">
                <a:solidFill>
                  <a:srgbClr val="FFFFFF"/>
                </a:solidFill>
              </a:rPr>
              <a:t>1 </a:t>
            </a:r>
            <a:r>
              <a:rPr lang="en" sz="3000">
                <a:solidFill>
                  <a:srgbClr val="FFFFFF"/>
                </a:solidFill>
              </a:rPr>
              <a:t>+ </a:t>
            </a:r>
            <a:r>
              <a:rPr lang="en" sz="3000">
                <a:solidFill>
                  <a:srgbClr val="FFFFFF"/>
                </a:solidFill>
              </a:rPr>
              <a:t>x</a:t>
            </a:r>
            <a:r>
              <a:rPr baseline="-25000" lang="en" sz="3000">
                <a:solidFill>
                  <a:srgbClr val="FFFFFF"/>
                </a:solidFill>
              </a:rPr>
              <a:t>2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224" name="Google Shape;224;p26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6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6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(3, 2)</a:t>
            </a:r>
            <a:endParaRPr sz="2400"/>
          </a:p>
        </p:txBody>
      </p:sp>
      <p:sp>
        <p:nvSpPr>
          <p:cNvPr id="227" name="Google Shape;227;p26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3442800" y="1442550"/>
            <a:ext cx="2258400" cy="225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(</a:t>
            </a: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-25000" lang="en" sz="3600">
                <a:solidFill>
                  <a:srgbClr val="FFFFFF"/>
                </a:solidFill>
              </a:rPr>
              <a:t>11</a:t>
            </a:r>
            <a:r>
              <a:rPr baseline="-25000" lang="en" sz="3600">
                <a:solidFill>
                  <a:srgbClr val="FFFFFF"/>
                </a:solidFill>
              </a:rPr>
              <a:t> </a:t>
            </a:r>
            <a:r>
              <a:rPr lang="en" sz="3600">
                <a:solidFill>
                  <a:srgbClr val="FFFFFF"/>
                </a:solidFill>
              </a:rPr>
              <a:t>- </a:t>
            </a: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-25000" lang="en" sz="3600">
                <a:solidFill>
                  <a:srgbClr val="FFFFFF"/>
                </a:solidFill>
              </a:rPr>
              <a:t>12 </a:t>
            </a:r>
            <a:r>
              <a:rPr lang="en" sz="3600">
                <a:solidFill>
                  <a:srgbClr val="FFFFFF"/>
                </a:solidFill>
              </a:rPr>
              <a:t>, x</a:t>
            </a:r>
            <a:r>
              <a:rPr baseline="-25000" lang="en" sz="3600">
                <a:solidFill>
                  <a:srgbClr val="FFFFFF"/>
                </a:solidFill>
              </a:rPr>
              <a:t>21 </a:t>
            </a:r>
            <a:r>
              <a:rPr lang="en" sz="3600">
                <a:solidFill>
                  <a:srgbClr val="FFFFFF"/>
                </a:solidFill>
              </a:rPr>
              <a:t> - x</a:t>
            </a:r>
            <a:r>
              <a:rPr baseline="-25000" lang="en" sz="3600">
                <a:solidFill>
                  <a:srgbClr val="FFFFFF"/>
                </a:solidFill>
              </a:rPr>
              <a:t>22</a:t>
            </a:r>
            <a:r>
              <a:rPr lang="en" sz="3600">
                <a:solidFill>
                  <a:srgbClr val="FFFFFF"/>
                </a:solidFill>
              </a:rPr>
              <a:t>)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234" name="Google Shape;234;p27"/>
          <p:cNvCxnSpPr/>
          <p:nvPr/>
        </p:nvCxnSpPr>
        <p:spPr>
          <a:xfrm>
            <a:off x="2883000" y="25711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7"/>
          <p:cNvCxnSpPr/>
          <p:nvPr/>
        </p:nvCxnSpPr>
        <p:spPr>
          <a:xfrm>
            <a:off x="5701200" y="25711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7"/>
          <p:cNvSpPr/>
          <p:nvPr/>
        </p:nvSpPr>
        <p:spPr>
          <a:xfrm>
            <a:off x="6261000" y="22471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(-15, 193)</a:t>
            </a:r>
            <a:endParaRPr sz="2400"/>
          </a:p>
        </p:txBody>
      </p:sp>
      <p:sp>
        <p:nvSpPr>
          <p:cNvPr id="237" name="Google Shape;237;p27"/>
          <p:cNvSpPr/>
          <p:nvPr/>
        </p:nvSpPr>
        <p:spPr>
          <a:xfrm>
            <a:off x="1394100" y="1827300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1542000" y="2061750"/>
            <a:ext cx="1193100" cy="10200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 txBox="1"/>
          <p:nvPr/>
        </p:nvSpPr>
        <p:spPr>
          <a:xfrm>
            <a:off x="1394250" y="2061750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</a:t>
            </a:r>
            <a:r>
              <a:rPr lang="en" sz="2400"/>
              <a:t>  25</a:t>
            </a:r>
            <a:endParaRPr sz="2400"/>
          </a:p>
        </p:txBody>
      </p:sp>
      <p:sp>
        <p:nvSpPr>
          <p:cNvPr id="240" name="Google Shape;240;p27"/>
          <p:cNvSpPr txBox="1"/>
          <p:nvPr/>
        </p:nvSpPr>
        <p:spPr>
          <a:xfrm>
            <a:off x="1394100" y="2519300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198</a:t>
            </a:r>
            <a:r>
              <a:rPr lang="en" sz="2400"/>
              <a:t>  5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(x</a:t>
            </a:r>
            <a:r>
              <a:rPr baseline="-25000" lang="en" sz="2400">
                <a:solidFill>
                  <a:srgbClr val="FFFFFF"/>
                </a:solidFill>
              </a:rPr>
              <a:t>11 </a:t>
            </a:r>
            <a:r>
              <a:rPr lang="en" sz="2400">
                <a:solidFill>
                  <a:srgbClr val="FFFFFF"/>
                </a:solidFill>
              </a:rPr>
              <a:t>- x</a:t>
            </a:r>
            <a:r>
              <a:rPr baseline="-25000" lang="en" sz="2400">
                <a:solidFill>
                  <a:srgbClr val="FFFFFF"/>
                </a:solidFill>
              </a:rPr>
              <a:t>12 </a:t>
            </a:r>
            <a:r>
              <a:rPr lang="en" sz="2400">
                <a:solidFill>
                  <a:srgbClr val="FFFFFF"/>
                </a:solidFill>
              </a:rPr>
              <a:t>, x</a:t>
            </a:r>
            <a:r>
              <a:rPr baseline="-25000" lang="en" sz="2400">
                <a:solidFill>
                  <a:srgbClr val="FFFFFF"/>
                </a:solidFill>
              </a:rPr>
              <a:t>21 </a:t>
            </a:r>
            <a:r>
              <a:rPr lang="en" sz="2400">
                <a:solidFill>
                  <a:srgbClr val="FFFFFF"/>
                </a:solidFill>
              </a:rPr>
              <a:t> - x</a:t>
            </a:r>
            <a:r>
              <a:rPr baseline="-25000" lang="en" sz="2400">
                <a:solidFill>
                  <a:srgbClr val="FFFFFF"/>
                </a:solidFill>
              </a:rPr>
              <a:t>22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47" name="Google Shape;247;p28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8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8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(-15, 193)</a:t>
            </a:r>
            <a:endParaRPr sz="2400"/>
          </a:p>
        </p:txBody>
      </p:sp>
      <p:grpSp>
        <p:nvGrpSpPr>
          <p:cNvPr id="250" name="Google Shape;250;p28"/>
          <p:cNvGrpSpPr/>
          <p:nvPr/>
        </p:nvGrpSpPr>
        <p:grpSpPr>
          <a:xfrm>
            <a:off x="358350" y="268225"/>
            <a:ext cx="1489050" cy="1488900"/>
            <a:chOff x="311700" y="1080800"/>
            <a:chExt cx="1489050" cy="1488900"/>
          </a:xfrm>
        </p:grpSpPr>
        <p:sp>
          <p:nvSpPr>
            <p:cNvPr id="251" name="Google Shape;251;p28"/>
            <p:cNvSpPr/>
            <p:nvPr/>
          </p:nvSpPr>
          <p:spPr>
            <a:xfrm>
              <a:off x="311700" y="1080800"/>
              <a:ext cx="1488900" cy="148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459600" y="1315250"/>
              <a:ext cx="1193100" cy="1020000"/>
            </a:xfrm>
            <a:prstGeom prst="bracketPair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311850" y="1315250"/>
              <a:ext cx="1488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10  25</a:t>
              </a:r>
              <a:endParaRPr sz="2400"/>
            </a:p>
          </p:txBody>
        </p:sp>
        <p:sp>
          <p:nvSpPr>
            <p:cNvPr id="254" name="Google Shape;254;p28"/>
            <p:cNvSpPr txBox="1"/>
            <p:nvPr/>
          </p:nvSpPr>
          <p:spPr>
            <a:xfrm>
              <a:off x="311700" y="1772800"/>
              <a:ext cx="1488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198  5</a:t>
              </a:r>
              <a:endParaRPr sz="2400"/>
            </a:p>
          </p:txBody>
        </p:sp>
      </p:grpSp>
      <p:sp>
        <p:nvSpPr>
          <p:cNvPr id="255" name="Google Shape;255;p28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x</a:t>
            </a:r>
            <a:r>
              <a:rPr baseline="-25000" lang="en" sz="2400">
                <a:solidFill>
                  <a:srgbClr val="FFFFFF"/>
                </a:solidFill>
              </a:rPr>
              <a:t>1 </a:t>
            </a:r>
            <a:r>
              <a:rPr lang="en" sz="2400">
                <a:solidFill>
                  <a:srgbClr val="FFFFFF"/>
                </a:solidFill>
              </a:rPr>
              <a:t>+ x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56" name="Google Shape;256;p28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8"/>
          <p:cNvCxnSpPr>
            <a:stCxn id="255" idx="2"/>
            <a:endCxn id="258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8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178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(x</a:t>
            </a:r>
            <a:r>
              <a:rPr baseline="-25000" lang="en" sz="1800">
                <a:solidFill>
                  <a:srgbClr val="FFFFFF"/>
                </a:solidFill>
              </a:rPr>
              <a:t>11 </a:t>
            </a:r>
            <a:r>
              <a:rPr lang="en" sz="1800">
                <a:solidFill>
                  <a:srgbClr val="FFFFFF"/>
                </a:solidFill>
              </a:rPr>
              <a:t>- x</a:t>
            </a:r>
            <a:r>
              <a:rPr baseline="-25000" lang="en" sz="1800">
                <a:solidFill>
                  <a:srgbClr val="FFFFFF"/>
                </a:solidFill>
              </a:rPr>
              <a:t>12 </a:t>
            </a:r>
            <a:r>
              <a:rPr lang="en" sz="1800">
                <a:solidFill>
                  <a:srgbClr val="FFFFFF"/>
                </a:solidFill>
              </a:rPr>
              <a:t>+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chemeClr val="lt1"/>
                </a:solidFill>
              </a:rPr>
              <a:t>x</a:t>
            </a:r>
            <a:r>
              <a:rPr baseline="-25000" lang="en" sz="1800">
                <a:solidFill>
                  <a:schemeClr val="lt1"/>
                </a:solidFill>
              </a:rPr>
              <a:t>13</a:t>
            </a:r>
            <a:r>
              <a:rPr lang="en" sz="1800">
                <a:solidFill>
                  <a:srgbClr val="FFFFFF"/>
                </a:solidFill>
              </a:rPr>
              <a:t>,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</a:t>
            </a:r>
            <a:r>
              <a:rPr baseline="-25000" lang="en" sz="1800">
                <a:solidFill>
                  <a:srgbClr val="FFFFFF"/>
                </a:solidFill>
              </a:rPr>
              <a:t>21 </a:t>
            </a:r>
            <a:r>
              <a:rPr lang="en" sz="1800">
                <a:solidFill>
                  <a:srgbClr val="FFFFFF"/>
                </a:solidFill>
              </a:rPr>
              <a:t> - x</a:t>
            </a:r>
            <a:r>
              <a:rPr baseline="-25000" lang="en" sz="1800">
                <a:solidFill>
                  <a:srgbClr val="FFFFFF"/>
                </a:solidFill>
              </a:rPr>
              <a:t>22</a:t>
            </a:r>
            <a:r>
              <a:rPr lang="en" sz="1800">
                <a:solidFill>
                  <a:schemeClr val="lt1"/>
                </a:solidFill>
              </a:rPr>
              <a:t>- x</a:t>
            </a:r>
            <a:r>
              <a:rPr baseline="-25000" lang="en" sz="1800">
                <a:solidFill>
                  <a:schemeClr val="lt1"/>
                </a:solidFill>
              </a:rPr>
              <a:t>23</a:t>
            </a:r>
            <a:r>
              <a:rPr baseline="-25000" lang="en" sz="1800">
                <a:solidFill>
                  <a:srgbClr val="FFFFFF"/>
                </a:solidFill>
              </a:rPr>
              <a:t>,</a:t>
            </a:r>
            <a:r>
              <a:rPr lang="en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x</a:t>
            </a:r>
            <a:r>
              <a:rPr baseline="-25000" lang="en" sz="1800">
                <a:solidFill>
                  <a:schemeClr val="lt1"/>
                </a:solidFill>
              </a:rPr>
              <a:t>31 </a:t>
            </a:r>
            <a:r>
              <a:rPr lang="en" sz="1800">
                <a:solidFill>
                  <a:schemeClr val="lt1"/>
                </a:solidFill>
              </a:rPr>
              <a:t> + x</a:t>
            </a:r>
            <a:r>
              <a:rPr baseline="-25000" lang="en" sz="1800">
                <a:solidFill>
                  <a:schemeClr val="lt1"/>
                </a:solidFill>
              </a:rPr>
              <a:t>32</a:t>
            </a:r>
            <a:r>
              <a:rPr lang="en" sz="1800">
                <a:solidFill>
                  <a:schemeClr val="lt1"/>
                </a:solidFill>
              </a:rPr>
              <a:t>- x</a:t>
            </a:r>
            <a:r>
              <a:rPr baseline="-25000" lang="en" sz="1800">
                <a:solidFill>
                  <a:schemeClr val="lt1"/>
                </a:solidFill>
              </a:rPr>
              <a:t>33,</a:t>
            </a:r>
            <a:r>
              <a:rPr lang="en" sz="1800">
                <a:solidFill>
                  <a:srgbClr val="FFFFFF"/>
                </a:solidFill>
              </a:rPr>
              <a:t>)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265" name="Google Shape;265;p29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9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9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(19, 107, 131)</a:t>
            </a:r>
            <a:endParaRPr sz="1800"/>
          </a:p>
        </p:txBody>
      </p:sp>
      <p:sp>
        <p:nvSpPr>
          <p:cNvPr id="268" name="Google Shape;268;p29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358500" y="2682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 25	34</a:t>
            </a:r>
            <a:endParaRPr sz="2400"/>
          </a:p>
        </p:txBody>
      </p:sp>
      <p:sp>
        <p:nvSpPr>
          <p:cNvPr id="271" name="Google Shape;271;p29"/>
          <p:cNvSpPr txBox="1"/>
          <p:nvPr/>
        </p:nvSpPr>
        <p:spPr>
          <a:xfrm>
            <a:off x="358500" y="7263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135 5  23</a:t>
            </a:r>
            <a:endParaRPr sz="2400"/>
          </a:p>
        </p:txBody>
      </p:sp>
      <p:sp>
        <p:nvSpPr>
          <p:cNvPr id="272" name="Google Shape;272;p29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x</a:t>
            </a:r>
            <a:r>
              <a:rPr baseline="-25000" lang="en" sz="2400">
                <a:solidFill>
                  <a:srgbClr val="FFFFFF"/>
                </a:solidFill>
              </a:rPr>
              <a:t>1 </a:t>
            </a:r>
            <a:r>
              <a:rPr lang="en" sz="2400">
                <a:solidFill>
                  <a:srgbClr val="FFFFFF"/>
                </a:solidFill>
              </a:rPr>
              <a:t>+ x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lang="en" sz="2400">
                <a:solidFill>
                  <a:schemeClr val="lt1"/>
                </a:solidFill>
              </a:rPr>
              <a:t>- x</a:t>
            </a:r>
            <a:r>
              <a:rPr baseline="-25000" lang="en" sz="2400">
                <a:solidFill>
                  <a:schemeClr val="lt1"/>
                </a:solidFill>
              </a:rPr>
              <a:t>3</a:t>
            </a:r>
            <a:endParaRPr baseline="-25000" sz="2400">
              <a:solidFill>
                <a:srgbClr val="FFFFFF"/>
              </a:solidFill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9"/>
          <p:cNvCxnSpPr>
            <a:stCxn id="272" idx="2"/>
            <a:endCxn id="275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9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-5</a:t>
            </a:r>
            <a:endParaRPr sz="2400"/>
          </a:p>
        </p:txBody>
      </p:sp>
      <p:sp>
        <p:nvSpPr>
          <p:cNvPr id="276" name="Google Shape;276;p29"/>
          <p:cNvSpPr txBox="1"/>
          <p:nvPr/>
        </p:nvSpPr>
        <p:spPr>
          <a:xfrm>
            <a:off x="358500" y="11844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25</a:t>
            </a:r>
            <a:r>
              <a:rPr lang="en" sz="2400"/>
              <a:t> 105 1</a:t>
            </a:r>
            <a:endParaRPr sz="2400"/>
          </a:p>
        </p:txBody>
      </p:sp>
      <p:sp>
        <p:nvSpPr>
          <p:cNvPr id="277" name="Google Shape;277;p29"/>
          <p:cNvSpPr txBox="1"/>
          <p:nvPr/>
        </p:nvSpPr>
        <p:spPr>
          <a:xfrm>
            <a:off x="673350" y="19104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</a:t>
            </a:r>
            <a:r>
              <a:rPr lang="en">
                <a:solidFill>
                  <a:schemeClr val="accent5"/>
                </a:solidFill>
              </a:rPr>
              <a:t> x 3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278" name="Google Shape;278;p29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279" name="Google Shape;279;p29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" name="Google Shape;280;p29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1" name="Google Shape;281;p29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282" name="Google Shape;282;p29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3" name="Google Shape;283;p29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4" name="Google Shape;284;p29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285" name="Google Shape;285;p29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6" name="Google Shape;286;p29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87" name="Google Shape;287;p29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294" name="Google Shape;294;p30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0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0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297" name="Google Shape;297;p30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0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300" name="Google Shape;300;p30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0"/>
          <p:cNvCxnSpPr>
            <a:stCxn id="299" idx="2"/>
            <a:endCxn id="302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0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grpSp>
        <p:nvGrpSpPr>
          <p:cNvPr id="303" name="Google Shape;303;p30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304" name="Google Shape;304;p30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5" name="Google Shape;305;p30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6" name="Google Shape;306;p30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307" name="Google Shape;307;p30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8" name="Google Shape;308;p30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9" name="Google Shape;309;p30"/>
          <p:cNvSpPr txBox="1"/>
          <p:nvPr/>
        </p:nvSpPr>
        <p:spPr>
          <a:xfrm>
            <a:off x="673350" y="19104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r>
              <a:rPr lang="en">
                <a:solidFill>
                  <a:schemeClr val="accent5"/>
                </a:solidFill>
              </a:rPr>
              <a:t> x 8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673350" y="559825"/>
            <a:ext cx="8589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  <p:grpSp>
        <p:nvGrpSpPr>
          <p:cNvPr id="311" name="Google Shape;311;p30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312" name="Google Shape;312;p30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3" name="Google Shape;313;p30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14" name="Google Shape;314;p30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?</a:t>
            </a:r>
            <a:endParaRPr sz="4800"/>
          </a:p>
        </p:txBody>
      </p:sp>
      <p:grpSp>
        <p:nvGrpSpPr>
          <p:cNvPr id="322" name="Google Shape;322;p31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323" name="Google Shape;323;p31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4" name="Google Shape;324;p31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25" name="Google Shape;325;p31"/>
          <p:cNvGrpSpPr/>
          <p:nvPr/>
        </p:nvGrpSpPr>
        <p:grpSpPr>
          <a:xfrm>
            <a:off x="2308131" y="621486"/>
            <a:ext cx="4076" cy="3292373"/>
            <a:chOff x="726675" y="2974313"/>
            <a:chExt cx="1800" cy="1454100"/>
          </a:xfrm>
        </p:grpSpPr>
        <p:cxnSp>
          <p:nvCxnSpPr>
            <p:cNvPr id="326" name="Google Shape;326;p31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7" name="Google Shape;327;p31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28" name="Google Shape;328;p31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32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grpSp>
        <p:nvGrpSpPr>
          <p:cNvPr id="336" name="Google Shape;336;p32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337" name="Google Shape;337;p32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8" name="Google Shape;338;p32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39" name="Google Shape;339;p32"/>
          <p:cNvGrpSpPr/>
          <p:nvPr/>
        </p:nvGrpSpPr>
        <p:grpSpPr>
          <a:xfrm>
            <a:off x="2308131" y="621486"/>
            <a:ext cx="4076" cy="3292373"/>
            <a:chOff x="726675" y="2974313"/>
            <a:chExt cx="1800" cy="1454100"/>
          </a:xfrm>
        </p:grpSpPr>
        <p:cxnSp>
          <p:nvCxnSpPr>
            <p:cNvPr id="340" name="Google Shape;340;p32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1" name="Google Shape;341;p32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42" name="Google Shape;342;p32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343" name="Google Shape;343;p32"/>
          <p:cNvGraphicFramePr/>
          <p:nvPr/>
        </p:nvGraphicFramePr>
        <p:xfrm>
          <a:off x="2849275" y="64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{807B27A4-90D0-4A15-9F23-E05E842E69D4}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7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8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15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33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3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436" y="649250"/>
            <a:ext cx="3062801" cy="306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33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353" name="Google Shape;353;p33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4" name="Google Shape;354;p33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55" name="Google Shape;355;p33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025" y="269550"/>
            <a:ext cx="800100" cy="3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34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4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grpSp>
        <p:nvGrpSpPr>
          <p:cNvPr id="364" name="Google Shape;364;p34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365" name="Google Shape;365;p34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6" name="Google Shape;366;p34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67" name="Google Shape;367;p34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68" name="Google Shape;3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425" y="649250"/>
            <a:ext cx="3062801" cy="306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718" y="269550"/>
            <a:ext cx="946407" cy="3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35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cxnSp>
        <p:nvCxnSpPr>
          <p:cNvPr id="377" name="Google Shape;377;p35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5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 txBox="1"/>
          <p:nvPr/>
        </p:nvSpPr>
        <p:spPr>
          <a:xfrm>
            <a:off x="2225400" y="267950"/>
            <a:ext cx="46932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Какова вероятность, что на картинке </a:t>
            </a:r>
            <a:r>
              <a:rPr lang="en" sz="3000">
                <a:solidFill>
                  <a:srgbClr val="D71010"/>
                </a:solidFill>
              </a:rPr>
              <a:t>кот</a:t>
            </a:r>
            <a:r>
              <a:rPr lang="en" sz="3000"/>
              <a:t>?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6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1.0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388" name="Google Shape;388;p36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36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0" name="Google Shape;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 txBox="1"/>
          <p:nvPr/>
        </p:nvSpPr>
        <p:spPr>
          <a:xfrm>
            <a:off x="2225400" y="267950"/>
            <a:ext cx="46932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Какова вероятность, что на картинке </a:t>
            </a:r>
            <a:r>
              <a:rPr lang="en" sz="3000">
                <a:solidFill>
                  <a:srgbClr val="D71010"/>
                </a:solidFill>
              </a:rPr>
              <a:t>кот</a:t>
            </a:r>
            <a:r>
              <a:rPr lang="en" sz="3000"/>
              <a:t>?</a:t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398" name="Google Shape;398;p37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37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401" name="Google Shape;401;p37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7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404" name="Google Shape;404;p37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7"/>
          <p:cNvCxnSpPr>
            <a:stCxn id="403" idx="2"/>
            <a:endCxn id="406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37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-5</a:t>
            </a:r>
            <a:endParaRPr sz="2400"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408" name="Google Shape;408;p37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9" name="Google Shape;409;p37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10" name="Google Shape;410;p37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11" name="Google Shape;411;p37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412" name="Google Shape;412;p37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3" name="Google Shape;413;p37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14" name="Google Shape;414;p37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r>
              <a:rPr lang="en">
                <a:solidFill>
                  <a:schemeClr val="accent5"/>
                </a:solidFill>
              </a:rPr>
              <a:t>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15" name="Google Shape;415;p37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416" name="Google Shape;416;p37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7" name="Google Shape;417;p37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418" name="Google Shape;4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425" name="Google Shape;425;p38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38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38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428" name="Google Shape;428;p38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8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8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431" name="Google Shape;431;p38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38"/>
          <p:cNvCxnSpPr>
            <a:stCxn id="430" idx="2"/>
            <a:endCxn id="433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38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</a:t>
            </a:r>
            <a:r>
              <a:rPr lang="en" sz="2400"/>
              <a:t>5</a:t>
            </a:r>
            <a:endParaRPr sz="2400"/>
          </a:p>
        </p:txBody>
      </p:sp>
      <p:grpSp>
        <p:nvGrpSpPr>
          <p:cNvPr id="434" name="Google Shape;434;p38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435" name="Google Shape;435;p38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" name="Google Shape;436;p38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37" name="Google Shape;437;p38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38" name="Google Shape;438;p38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439" name="Google Shape;439;p38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0" name="Google Shape;440;p38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41" name="Google Shape;441;p38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42" name="Google Shape;442;p38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443" name="Google Shape;443;p38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4" name="Google Shape;444;p38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445" name="Google Shape;4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38"/>
          <p:cNvCxnSpPr>
            <a:stCxn id="433" idx="1"/>
            <a:endCxn id="447" idx="3"/>
          </p:cNvCxnSpPr>
          <p:nvPr/>
        </p:nvCxnSpPr>
        <p:spPr>
          <a:xfrm rot="10800000">
            <a:off x="62142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8" name="Google Shape;4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00" y="2512125"/>
            <a:ext cx="30480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39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455" name="Google Shape;455;p39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39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39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458" name="Google Shape;458;p39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9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461" name="Google Shape;461;p39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39"/>
          <p:cNvCxnSpPr>
            <a:stCxn id="460" idx="2"/>
            <a:endCxn id="463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39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-5</a:t>
            </a:r>
            <a:endParaRPr sz="2400"/>
          </a:p>
        </p:txBody>
      </p:sp>
      <p:grpSp>
        <p:nvGrpSpPr>
          <p:cNvPr id="464" name="Google Shape;464;p39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465" name="Google Shape;465;p39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6" name="Google Shape;466;p39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67" name="Google Shape;467;p39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68" name="Google Shape;468;p39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469" name="Google Shape;469;p39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0" name="Google Shape;470;p39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71" name="Google Shape;471;p39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472" name="Google Shape;472;p39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473" name="Google Shape;473;p39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4" name="Google Shape;474;p39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475" name="Google Shape;4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39"/>
          <p:cNvCxnSpPr>
            <a:stCxn id="463" idx="1"/>
            <a:endCxn id="477" idx="3"/>
          </p:cNvCxnSpPr>
          <p:nvPr/>
        </p:nvCxnSpPr>
        <p:spPr>
          <a:xfrm rot="10800000">
            <a:off x="62142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8" name="Google Shape;4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00" y="2512125"/>
            <a:ext cx="3048000" cy="202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39"/>
          <p:cNvCxnSpPr/>
          <p:nvPr/>
        </p:nvCxnSpPr>
        <p:spPr>
          <a:xfrm rot="10800000">
            <a:off x="29298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39"/>
          <p:cNvSpPr/>
          <p:nvPr/>
        </p:nvSpPr>
        <p:spPr>
          <a:xfrm>
            <a:off x="1167025" y="3164000"/>
            <a:ext cx="17505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D7101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40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f(x)</a:t>
            </a:r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488" name="Google Shape;488;p40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40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0" name="Google Shape;4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W*x*a</a:t>
            </a:r>
            <a:endParaRPr/>
          </a:p>
        </p:txBody>
      </p:sp>
      <p:sp>
        <p:nvSpPr>
          <p:cNvPr id="497" name="Google Shape;497;p41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498" name="Google Shape;498;p41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41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0" name="Google Shape;5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727" y="3368473"/>
            <a:ext cx="1298363" cy="141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375" y="2336061"/>
            <a:ext cx="996100" cy="10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51338"/>
            <a:ext cx="2619300" cy="1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763" y="2715625"/>
            <a:ext cx="912423" cy="9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5088" y="509375"/>
            <a:ext cx="996100" cy="108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925" y="3086275"/>
            <a:ext cx="1185050" cy="129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525" y="207625"/>
            <a:ext cx="2117074" cy="6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94925" y="174350"/>
            <a:ext cx="1027425" cy="10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97175" y="3598286"/>
            <a:ext cx="958824" cy="95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1250" y="2243623"/>
            <a:ext cx="996100" cy="9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83725" y="2154460"/>
            <a:ext cx="1085525" cy="99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85525" y="1423625"/>
            <a:ext cx="912425" cy="9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07360" y="3516175"/>
            <a:ext cx="996100" cy="9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26250" y="1786668"/>
            <a:ext cx="1810453" cy="78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96500" y="2590626"/>
            <a:ext cx="879600" cy="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42727" y="285950"/>
            <a:ext cx="2619299" cy="4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433908" y="3325238"/>
            <a:ext cx="2178366" cy="16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25929" y="1118875"/>
            <a:ext cx="2329370" cy="6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42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W*x*a</a:t>
            </a:r>
            <a:endParaRPr/>
          </a:p>
        </p:txBody>
      </p:sp>
      <p:sp>
        <p:nvSpPr>
          <p:cNvPr id="507" name="Google Shape;507;p42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508" name="Google Shape;508;p42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42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0" name="Google Shape;5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2"/>
          <p:cNvSpPr/>
          <p:nvPr/>
        </p:nvSpPr>
        <p:spPr>
          <a:xfrm>
            <a:off x="4873500" y="2342700"/>
            <a:ext cx="458100" cy="458100"/>
          </a:xfrm>
          <a:prstGeom prst="ellipse">
            <a:avLst/>
          </a:prstGeom>
          <a:noFill/>
          <a:ln cap="flat" cmpd="sng" w="28575">
            <a:solidFill>
              <a:srgbClr val="D71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3827550" y="2228850"/>
            <a:ext cx="610200" cy="610200"/>
          </a:xfrm>
          <a:prstGeom prst="ellipse">
            <a:avLst/>
          </a:prstGeom>
          <a:noFill/>
          <a:ln cap="flat" cmpd="sng" w="28575">
            <a:solidFill>
              <a:srgbClr val="D71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42"/>
          <p:cNvCxnSpPr>
            <a:stCxn id="514" idx="2"/>
            <a:endCxn id="511" idx="0"/>
          </p:cNvCxnSpPr>
          <p:nvPr/>
        </p:nvCxnSpPr>
        <p:spPr>
          <a:xfrm flipH="1">
            <a:off x="5102600" y="916325"/>
            <a:ext cx="865500" cy="1426500"/>
          </a:xfrm>
          <a:prstGeom prst="straightConnector1">
            <a:avLst/>
          </a:prstGeom>
          <a:noFill/>
          <a:ln cap="flat" cmpd="sng" w="38100">
            <a:solidFill>
              <a:srgbClr val="D7101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42"/>
          <p:cNvCxnSpPr>
            <a:stCxn id="516" idx="0"/>
            <a:endCxn id="512" idx="4"/>
          </p:cNvCxnSpPr>
          <p:nvPr/>
        </p:nvCxnSpPr>
        <p:spPr>
          <a:xfrm flipH="1" rot="10800000">
            <a:off x="3706500" y="2839125"/>
            <a:ext cx="426300" cy="964500"/>
          </a:xfrm>
          <a:prstGeom prst="straightConnector1">
            <a:avLst/>
          </a:prstGeom>
          <a:noFill/>
          <a:ln cap="flat" cmpd="sng" w="38100">
            <a:solidFill>
              <a:srgbClr val="D7101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42"/>
          <p:cNvSpPr/>
          <p:nvPr/>
        </p:nvSpPr>
        <p:spPr>
          <a:xfrm>
            <a:off x="5102600" y="343625"/>
            <a:ext cx="17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Вектор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2841000" y="3803625"/>
            <a:ext cx="17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Матрица</a:t>
            </a:r>
            <a:endParaRPr sz="24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43"/>
          <p:cNvSpPr txBox="1"/>
          <p:nvPr/>
        </p:nvSpPr>
        <p:spPr>
          <a:xfrm>
            <a:off x="1602600" y="1888950"/>
            <a:ext cx="59388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 = (</a:t>
            </a:r>
            <a:r>
              <a:rPr lang="en" sz="3600">
                <a:solidFill>
                  <a:srgbClr val="D71010"/>
                </a:solidFill>
              </a:rPr>
              <a:t>prediction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true</a:t>
            </a:r>
            <a:r>
              <a:rPr lang="en" sz="3600"/>
              <a:t>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44"/>
          <p:cNvSpPr txBox="1"/>
          <p:nvPr/>
        </p:nvSpPr>
        <p:spPr>
          <a:xfrm>
            <a:off x="834900" y="1888950"/>
            <a:ext cx="7474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 = (</a:t>
            </a:r>
            <a:r>
              <a:rPr lang="en" sz="3600">
                <a:solidFill>
                  <a:srgbClr val="D71010"/>
                </a:solidFill>
              </a:rPr>
              <a:t>0.006692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1.0</a:t>
            </a:r>
            <a:r>
              <a:rPr lang="en" sz="3600"/>
              <a:t>)</a:t>
            </a:r>
            <a:r>
              <a:rPr baseline="30000" lang="en" sz="3600"/>
              <a:t>2</a:t>
            </a:r>
            <a:r>
              <a:rPr lang="en" sz="3600"/>
              <a:t> = 0.98666</a:t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45"/>
          <p:cNvSpPr txBox="1"/>
          <p:nvPr/>
        </p:nvSpPr>
        <p:spPr>
          <a:xfrm>
            <a:off x="834900" y="1888950"/>
            <a:ext cx="7474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 = (</a:t>
            </a:r>
            <a:r>
              <a:rPr lang="en" sz="3600">
                <a:solidFill>
                  <a:srgbClr val="D71010"/>
                </a:solidFill>
              </a:rPr>
              <a:t>W*x*a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1.0</a:t>
            </a:r>
            <a:r>
              <a:rPr lang="en" sz="3600"/>
              <a:t>)</a:t>
            </a:r>
            <a:r>
              <a:rPr baseline="30000" lang="en" sz="3600"/>
              <a:t>2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46"/>
          <p:cNvSpPr txBox="1"/>
          <p:nvPr/>
        </p:nvSpPr>
        <p:spPr>
          <a:xfrm>
            <a:off x="353400" y="1888950"/>
            <a:ext cx="8437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Loss(W,x,a) = (</a:t>
            </a:r>
            <a:r>
              <a:rPr lang="en" sz="3600">
                <a:solidFill>
                  <a:srgbClr val="D71010"/>
                </a:solidFill>
              </a:rPr>
              <a:t>W*x*a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1.0</a:t>
            </a:r>
            <a:r>
              <a:rPr lang="en" sz="3600"/>
              <a:t>)</a:t>
            </a:r>
            <a:r>
              <a:rPr baseline="30000" lang="en" sz="3600"/>
              <a:t>2</a:t>
            </a:r>
            <a:endParaRPr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47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</a:t>
            </a:r>
            <a:r>
              <a:rPr lang="en" sz="3600"/>
              <a:t> = (x-1)</a:t>
            </a:r>
            <a:r>
              <a:rPr baseline="30000" lang="en" sz="3600"/>
              <a:t>2</a:t>
            </a:r>
            <a:endParaRPr baseline="30000" sz="3600"/>
          </a:p>
        </p:txBody>
      </p:sp>
      <p:pic>
        <p:nvPicPr>
          <p:cNvPr id="547" name="Google Shape;5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7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48"/>
          <p:cNvSpPr txBox="1"/>
          <p:nvPr/>
        </p:nvSpPr>
        <p:spPr>
          <a:xfrm>
            <a:off x="112475" y="1568425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pic>
        <p:nvPicPr>
          <p:cNvPr id="555" name="Google Shape;5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8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7" name="Google Shape;557;p48"/>
          <p:cNvCxnSpPr>
            <a:endCxn id="556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58" name="Google Shape;558;p48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8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9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7" name="Google Shape;567;p49"/>
          <p:cNvCxnSpPr>
            <a:endCxn id="566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68" name="Google Shape;568;p49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9"/>
          <p:cNvSpPr txBox="1"/>
          <p:nvPr/>
        </p:nvSpPr>
        <p:spPr>
          <a:xfrm>
            <a:off x="6784925" y="3380850"/>
            <a:ext cx="1208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?</a:t>
            </a:r>
            <a:endParaRPr baseline="30000" sz="4800">
              <a:solidFill>
                <a:srgbClr val="FF0000"/>
              </a:solidFill>
            </a:endParaRPr>
          </a:p>
        </p:txBody>
      </p:sp>
      <p:cxnSp>
        <p:nvCxnSpPr>
          <p:cNvPr id="570" name="Google Shape;570;p49"/>
          <p:cNvCxnSpPr/>
          <p:nvPr/>
        </p:nvCxnSpPr>
        <p:spPr>
          <a:xfrm rot="10800000">
            <a:off x="6891725" y="3522100"/>
            <a:ext cx="499500" cy="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49"/>
          <p:cNvCxnSpPr/>
          <p:nvPr/>
        </p:nvCxnSpPr>
        <p:spPr>
          <a:xfrm>
            <a:off x="7386725" y="3534700"/>
            <a:ext cx="526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49"/>
          <p:cNvSpPr txBox="1"/>
          <p:nvPr/>
        </p:nvSpPr>
        <p:spPr>
          <a:xfrm>
            <a:off x="112475" y="1577300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sp>
        <p:nvSpPr>
          <p:cNvPr id="573" name="Google Shape;573;p49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0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50"/>
          <p:cNvCxnSpPr>
            <a:endCxn id="580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50"/>
          <p:cNvCxnSpPr/>
          <p:nvPr/>
        </p:nvCxnSpPr>
        <p:spPr>
          <a:xfrm rot="10800000">
            <a:off x="6891725" y="3531275"/>
            <a:ext cx="499500" cy="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50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50"/>
          <p:cNvCxnSpPr/>
          <p:nvPr/>
        </p:nvCxnSpPr>
        <p:spPr>
          <a:xfrm rot="10800000">
            <a:off x="6891725" y="2802875"/>
            <a:ext cx="0" cy="72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5" name="Google Shape;585;p50"/>
          <p:cNvSpPr/>
          <p:nvPr/>
        </p:nvSpPr>
        <p:spPr>
          <a:xfrm>
            <a:off x="6783725" y="2743850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0"/>
          <p:cNvSpPr txBox="1"/>
          <p:nvPr/>
        </p:nvSpPr>
        <p:spPr>
          <a:xfrm>
            <a:off x="6586100" y="3685650"/>
            <a:ext cx="1208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Δx</a:t>
            </a:r>
            <a:endParaRPr baseline="30000" sz="3600">
              <a:solidFill>
                <a:srgbClr val="FF0000"/>
              </a:solidFill>
            </a:endParaRPr>
          </a:p>
        </p:txBody>
      </p:sp>
      <p:sp>
        <p:nvSpPr>
          <p:cNvPr id="587" name="Google Shape;587;p50"/>
          <p:cNvSpPr txBox="1"/>
          <p:nvPr/>
        </p:nvSpPr>
        <p:spPr>
          <a:xfrm>
            <a:off x="112475" y="1577300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sp>
        <p:nvSpPr>
          <p:cNvPr id="588" name="Google Shape;588;p50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  <p:sp>
        <p:nvSpPr>
          <p:cNvPr id="589" name="Google Shape;589;p50"/>
          <p:cNvSpPr txBox="1"/>
          <p:nvPr/>
        </p:nvSpPr>
        <p:spPr>
          <a:xfrm>
            <a:off x="112475" y="2367925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f(1.88) = 0.77</a:t>
            </a:r>
            <a:endParaRPr baseline="30000"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51"/>
          <p:cNvSpPr txBox="1"/>
          <p:nvPr/>
        </p:nvSpPr>
        <p:spPr>
          <a:xfrm>
            <a:off x="1299150" y="471050"/>
            <a:ext cx="4326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Loss(W,x,a) = (</a:t>
            </a:r>
            <a:r>
              <a:rPr lang="en" sz="1800">
                <a:solidFill>
                  <a:srgbClr val="D71010"/>
                </a:solidFill>
              </a:rPr>
              <a:t>W*x*a</a:t>
            </a:r>
            <a:r>
              <a:rPr lang="en" sz="1800"/>
              <a:t> - </a:t>
            </a:r>
            <a:r>
              <a:rPr lang="en" sz="1800">
                <a:solidFill>
                  <a:srgbClr val="38761D"/>
                </a:solidFill>
              </a:rPr>
              <a:t>1.0</a:t>
            </a:r>
            <a:r>
              <a:rPr lang="en" sz="1800"/>
              <a:t>)</a:t>
            </a:r>
            <a:r>
              <a:rPr baseline="30000" lang="en" sz="1800"/>
              <a:t>2</a:t>
            </a:r>
            <a:r>
              <a:rPr lang="en" sz="1800"/>
              <a:t> = 0.98666</a:t>
            </a:r>
            <a:endParaRPr sz="1800"/>
          </a:p>
        </p:txBody>
      </p:sp>
      <p:cxnSp>
        <p:nvCxnSpPr>
          <p:cNvPr id="596" name="Google Shape;596;p51"/>
          <p:cNvCxnSpPr>
            <a:stCxn id="595" idx="2"/>
            <a:endCxn id="597" idx="0"/>
          </p:cNvCxnSpPr>
          <p:nvPr/>
        </p:nvCxnSpPr>
        <p:spPr>
          <a:xfrm>
            <a:off x="3462600" y="9534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51"/>
          <p:cNvSpPr txBox="1"/>
          <p:nvPr/>
        </p:nvSpPr>
        <p:spPr>
          <a:xfrm>
            <a:off x="2816550" y="1308850"/>
            <a:ext cx="129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b="1" lang="en" sz="1800">
                <a:solidFill>
                  <a:schemeClr val="dk1"/>
                </a:solidFill>
              </a:rPr>
              <a:t>ΔW, Δa)</a:t>
            </a:r>
            <a:endParaRPr sz="1800"/>
          </a:p>
        </p:txBody>
      </p:sp>
      <p:cxnSp>
        <p:nvCxnSpPr>
          <p:cNvPr id="598" name="Google Shape;598;p51"/>
          <p:cNvCxnSpPr>
            <a:stCxn id="597" idx="2"/>
            <a:endCxn id="599" idx="0"/>
          </p:cNvCxnSpPr>
          <p:nvPr/>
        </p:nvCxnSpPr>
        <p:spPr>
          <a:xfrm>
            <a:off x="3462600" y="17912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51"/>
          <p:cNvSpPr txBox="1"/>
          <p:nvPr/>
        </p:nvSpPr>
        <p:spPr>
          <a:xfrm>
            <a:off x="2619750" y="2146650"/>
            <a:ext cx="168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W</a:t>
            </a:r>
            <a:r>
              <a:rPr lang="en" sz="1800"/>
              <a:t> = </a:t>
            </a:r>
            <a:r>
              <a:rPr lang="en" sz="1800">
                <a:solidFill>
                  <a:srgbClr val="FF0000"/>
                </a:solidFill>
              </a:rPr>
              <a:t>W</a:t>
            </a:r>
            <a:r>
              <a:rPr lang="en" sz="1800"/>
              <a:t> + </a:t>
            </a:r>
            <a:r>
              <a:rPr b="1" lang="en" sz="1800"/>
              <a:t>ΔW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a</a:t>
            </a:r>
            <a:r>
              <a:rPr lang="en" sz="1800">
                <a:solidFill>
                  <a:schemeClr val="dk1"/>
                </a:solidFill>
              </a:rPr>
              <a:t> = </a:t>
            </a:r>
            <a:r>
              <a:rPr lang="en" sz="1800">
                <a:solidFill>
                  <a:srgbClr val="FF0000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b="1" lang="en" sz="1800">
                <a:solidFill>
                  <a:schemeClr val="dk1"/>
                </a:solidFill>
              </a:rPr>
              <a:t>Δa</a:t>
            </a:r>
            <a:endParaRPr b="1" sz="1800"/>
          </a:p>
        </p:txBody>
      </p:sp>
      <p:sp>
        <p:nvSpPr>
          <p:cNvPr id="600" name="Google Shape;600;p51"/>
          <p:cNvSpPr/>
          <p:nvPr/>
        </p:nvSpPr>
        <p:spPr>
          <a:xfrm>
            <a:off x="2985792" y="3248825"/>
            <a:ext cx="941100" cy="94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</a:rPr>
              <a:t>W</a:t>
            </a:r>
            <a:r>
              <a:rPr lang="en" sz="1800">
                <a:solidFill>
                  <a:schemeClr val="lt1"/>
                </a:solidFill>
              </a:rPr>
              <a:t>*x*</a:t>
            </a:r>
            <a:r>
              <a:rPr lang="en" sz="1800" u="sng">
                <a:solidFill>
                  <a:schemeClr val="lt1"/>
                </a:solidFill>
              </a:rPr>
              <a:t>a</a:t>
            </a:r>
            <a:endParaRPr sz="1800" u="sng"/>
          </a:p>
        </p:txBody>
      </p:sp>
      <p:sp>
        <p:nvSpPr>
          <p:cNvPr id="601" name="Google Shape;601;p51"/>
          <p:cNvSpPr/>
          <p:nvPr/>
        </p:nvSpPr>
        <p:spPr>
          <a:xfrm>
            <a:off x="4597729" y="3538403"/>
            <a:ext cx="10941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1010"/>
                </a:solidFill>
              </a:rPr>
              <a:t>0.34589...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602" name="Google Shape;602;p51"/>
          <p:cNvCxnSpPr/>
          <p:nvPr/>
        </p:nvCxnSpPr>
        <p:spPr>
          <a:xfrm>
            <a:off x="2315035" y="3719411"/>
            <a:ext cx="67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51"/>
          <p:cNvCxnSpPr/>
          <p:nvPr/>
        </p:nvCxnSpPr>
        <p:spPr>
          <a:xfrm>
            <a:off x="3926972" y="3719411"/>
            <a:ext cx="67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4" name="Google Shape;6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250" y="3150024"/>
            <a:ext cx="1138787" cy="113877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1"/>
          <p:cNvSpPr txBox="1"/>
          <p:nvPr/>
        </p:nvSpPr>
        <p:spPr>
          <a:xfrm>
            <a:off x="4754475" y="4024050"/>
            <a:ext cx="4326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Loss(W,x,a) = (</a:t>
            </a:r>
            <a:r>
              <a:rPr lang="en" sz="1800">
                <a:solidFill>
                  <a:srgbClr val="D71010"/>
                </a:solidFill>
              </a:rPr>
              <a:t>0.34589</a:t>
            </a:r>
            <a:r>
              <a:rPr lang="en" sz="1800"/>
              <a:t> - </a:t>
            </a:r>
            <a:r>
              <a:rPr lang="en" sz="1800">
                <a:solidFill>
                  <a:srgbClr val="38761D"/>
                </a:solidFill>
              </a:rPr>
              <a:t>1.0</a:t>
            </a:r>
            <a:r>
              <a:rPr lang="en" sz="1800"/>
              <a:t>)</a:t>
            </a:r>
            <a:r>
              <a:rPr baseline="30000" lang="en" sz="1800"/>
              <a:t>2</a:t>
            </a:r>
            <a:r>
              <a:rPr lang="en" sz="1800"/>
              <a:t> = 0.42785</a:t>
            </a:r>
            <a:endParaRPr sz="1800"/>
          </a:p>
        </p:txBody>
      </p:sp>
      <p:cxnSp>
        <p:nvCxnSpPr>
          <p:cNvPr id="606" name="Google Shape;606;p51"/>
          <p:cNvCxnSpPr/>
          <p:nvPr/>
        </p:nvCxnSpPr>
        <p:spPr>
          <a:xfrm>
            <a:off x="3462600" y="27946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51"/>
          <p:cNvCxnSpPr>
            <a:stCxn id="601" idx="3"/>
            <a:endCxn id="605" idx="0"/>
          </p:cNvCxnSpPr>
          <p:nvPr/>
        </p:nvCxnSpPr>
        <p:spPr>
          <a:xfrm>
            <a:off x="5691829" y="3719453"/>
            <a:ext cx="1226100" cy="3045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12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 Задачи</a:t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" name="Google Shape;96;p16"/>
          <p:cNvCxnSpPr/>
          <p:nvPr/>
        </p:nvCxnSpPr>
        <p:spPr>
          <a:xfrm>
            <a:off x="311700" y="467125"/>
            <a:ext cx="1875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/>
          <p:nvPr/>
        </p:nvSpPr>
        <p:spPr>
          <a:xfrm>
            <a:off x="311700" y="812513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CV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(Computer Vision)</a:t>
            </a:r>
            <a:endParaRPr sz="1100"/>
          </a:p>
        </p:txBody>
      </p:sp>
      <p:sp>
        <p:nvSpPr>
          <p:cNvPr id="98" name="Google Shape;98;p16"/>
          <p:cNvSpPr/>
          <p:nvPr/>
        </p:nvSpPr>
        <p:spPr>
          <a:xfrm>
            <a:off x="311700" y="1728525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NLP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(Natural Language Processing)</a:t>
            </a:r>
            <a:endParaRPr sz="1100"/>
          </a:p>
        </p:txBody>
      </p:sp>
      <p:sp>
        <p:nvSpPr>
          <p:cNvPr id="99" name="Google Shape;99;p16"/>
          <p:cNvSpPr/>
          <p:nvPr/>
        </p:nvSpPr>
        <p:spPr>
          <a:xfrm>
            <a:off x="311700" y="2644563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RL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(Reinforcement Learning)</a:t>
            </a:r>
            <a:endParaRPr sz="1100"/>
          </a:p>
        </p:txBody>
      </p:sp>
      <p:sp>
        <p:nvSpPr>
          <p:cNvPr id="100" name="Google Shape;100;p16"/>
          <p:cNvSpPr/>
          <p:nvPr/>
        </p:nvSpPr>
        <p:spPr>
          <a:xfrm>
            <a:off x="311700" y="3560588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 ML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(Machine Learning)</a:t>
            </a:r>
            <a:endParaRPr sz="1100"/>
          </a:p>
        </p:txBody>
      </p:sp>
      <p:sp>
        <p:nvSpPr>
          <p:cNvPr id="101" name="Google Shape;101;p16"/>
          <p:cNvSpPr/>
          <p:nvPr/>
        </p:nvSpPr>
        <p:spPr>
          <a:xfrm>
            <a:off x="2756775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Classification</a:t>
            </a:r>
            <a:endParaRPr sz="1100"/>
          </a:p>
        </p:txBody>
      </p:sp>
      <p:sp>
        <p:nvSpPr>
          <p:cNvPr id="102" name="Google Shape;102;p16"/>
          <p:cNvSpPr/>
          <p:nvPr/>
        </p:nvSpPr>
        <p:spPr>
          <a:xfrm>
            <a:off x="4117650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Segmentation</a:t>
            </a:r>
            <a:endParaRPr sz="1100"/>
          </a:p>
        </p:txBody>
      </p:sp>
      <p:sp>
        <p:nvSpPr>
          <p:cNvPr id="103" name="Google Shape;103;p16"/>
          <p:cNvSpPr/>
          <p:nvPr/>
        </p:nvSpPr>
        <p:spPr>
          <a:xfrm>
            <a:off x="5478525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Object Detection</a:t>
            </a:r>
            <a:endParaRPr sz="1100"/>
          </a:p>
        </p:txBody>
      </p:sp>
      <p:sp>
        <p:nvSpPr>
          <p:cNvPr id="104" name="Google Shape;104;p16"/>
          <p:cNvSpPr/>
          <p:nvPr/>
        </p:nvSpPr>
        <p:spPr>
          <a:xfrm>
            <a:off x="6839400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Generating</a:t>
            </a:r>
            <a:endParaRPr sz="1100"/>
          </a:p>
        </p:txBody>
      </p:sp>
      <p:sp>
        <p:nvSpPr>
          <p:cNvPr id="105" name="Google Shape;105;p16"/>
          <p:cNvSpPr/>
          <p:nvPr/>
        </p:nvSpPr>
        <p:spPr>
          <a:xfrm>
            <a:off x="2986675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Denoising</a:t>
            </a:r>
            <a:endParaRPr sz="1100"/>
          </a:p>
        </p:txBody>
      </p:sp>
      <p:sp>
        <p:nvSpPr>
          <p:cNvPr id="106" name="Google Shape;106;p16"/>
          <p:cNvSpPr/>
          <p:nvPr/>
        </p:nvSpPr>
        <p:spPr>
          <a:xfrm>
            <a:off x="4353800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Regression</a:t>
            </a:r>
            <a:endParaRPr sz="1100"/>
          </a:p>
        </p:txBody>
      </p:sp>
      <p:sp>
        <p:nvSpPr>
          <p:cNvPr id="107" name="Google Shape;107;p16"/>
          <p:cNvSpPr/>
          <p:nvPr/>
        </p:nvSpPr>
        <p:spPr>
          <a:xfrm>
            <a:off x="5720925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Instance Segmentation</a:t>
            </a:r>
            <a:endParaRPr sz="1100"/>
          </a:p>
        </p:txBody>
      </p:sp>
      <p:sp>
        <p:nvSpPr>
          <p:cNvPr id="108" name="Google Shape;108;p16"/>
          <p:cNvSpPr/>
          <p:nvPr/>
        </p:nvSpPr>
        <p:spPr>
          <a:xfrm>
            <a:off x="7088050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Localization</a:t>
            </a:r>
            <a:endParaRPr sz="1100"/>
          </a:p>
        </p:txBody>
      </p:sp>
      <p:sp>
        <p:nvSpPr>
          <p:cNvPr id="109" name="Google Shape;109;p16"/>
          <p:cNvSpPr/>
          <p:nvPr/>
        </p:nvSpPr>
        <p:spPr>
          <a:xfrm>
            <a:off x="2756775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Speech Recognition</a:t>
            </a:r>
            <a:endParaRPr sz="1100"/>
          </a:p>
        </p:txBody>
      </p:sp>
      <p:sp>
        <p:nvSpPr>
          <p:cNvPr id="110" name="Google Shape;110;p16"/>
          <p:cNvSpPr/>
          <p:nvPr/>
        </p:nvSpPr>
        <p:spPr>
          <a:xfrm>
            <a:off x="4117650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Dependency Parsing</a:t>
            </a:r>
            <a:endParaRPr sz="1100"/>
          </a:p>
        </p:txBody>
      </p:sp>
      <p:sp>
        <p:nvSpPr>
          <p:cNvPr id="111" name="Google Shape;111;p16"/>
          <p:cNvSpPr/>
          <p:nvPr/>
        </p:nvSpPr>
        <p:spPr>
          <a:xfrm>
            <a:off x="5478525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</a:rPr>
              <a:t>Translation</a:t>
            </a:r>
            <a:endParaRPr sz="1100"/>
          </a:p>
        </p:txBody>
      </p:sp>
      <p:sp>
        <p:nvSpPr>
          <p:cNvPr id="112" name="Google Shape;112;p16"/>
          <p:cNvSpPr/>
          <p:nvPr/>
        </p:nvSpPr>
        <p:spPr>
          <a:xfrm>
            <a:off x="6839400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Speech Synthesis</a:t>
            </a:r>
            <a:endParaRPr sz="1100"/>
          </a:p>
        </p:txBody>
      </p:sp>
      <p:sp>
        <p:nvSpPr>
          <p:cNvPr id="113" name="Google Shape;113;p16"/>
          <p:cNvSpPr/>
          <p:nvPr/>
        </p:nvSpPr>
        <p:spPr>
          <a:xfrm>
            <a:off x="2986675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Sentiment Analysis</a:t>
            </a:r>
            <a:endParaRPr sz="1100"/>
          </a:p>
        </p:txBody>
      </p:sp>
      <p:sp>
        <p:nvSpPr>
          <p:cNvPr id="114" name="Google Shape;114;p16"/>
          <p:cNvSpPr/>
          <p:nvPr/>
        </p:nvSpPr>
        <p:spPr>
          <a:xfrm>
            <a:off x="4353800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Search Engine</a:t>
            </a:r>
            <a:endParaRPr sz="1100"/>
          </a:p>
        </p:txBody>
      </p:sp>
      <p:sp>
        <p:nvSpPr>
          <p:cNvPr id="115" name="Google Shape;115;p16"/>
          <p:cNvSpPr/>
          <p:nvPr/>
        </p:nvSpPr>
        <p:spPr>
          <a:xfrm>
            <a:off x="5720925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Named Entities Recognition</a:t>
            </a:r>
            <a:endParaRPr sz="1100"/>
          </a:p>
        </p:txBody>
      </p:sp>
      <p:sp>
        <p:nvSpPr>
          <p:cNvPr id="116" name="Google Shape;116;p16"/>
          <p:cNvSpPr/>
          <p:nvPr/>
        </p:nvSpPr>
        <p:spPr>
          <a:xfrm>
            <a:off x="7088050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Information Extracting</a:t>
            </a:r>
            <a:endParaRPr sz="1100"/>
          </a:p>
        </p:txBody>
      </p:sp>
      <p:sp>
        <p:nvSpPr>
          <p:cNvPr id="117" name="Google Shape;117;p16"/>
          <p:cNvSpPr/>
          <p:nvPr/>
        </p:nvSpPr>
        <p:spPr>
          <a:xfrm>
            <a:off x="2756775" y="2627400"/>
            <a:ext cx="25746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Resources Management In Computer Clusters</a:t>
            </a:r>
            <a:endParaRPr sz="1100"/>
          </a:p>
        </p:txBody>
      </p:sp>
      <p:sp>
        <p:nvSpPr>
          <p:cNvPr id="118" name="Google Shape;118;p16"/>
          <p:cNvSpPr/>
          <p:nvPr/>
        </p:nvSpPr>
        <p:spPr>
          <a:xfrm>
            <a:off x="5478488" y="2627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Traffic Light Control</a:t>
            </a:r>
            <a:endParaRPr sz="1100"/>
          </a:p>
        </p:txBody>
      </p:sp>
      <p:sp>
        <p:nvSpPr>
          <p:cNvPr id="119" name="Google Shape;119;p16"/>
          <p:cNvSpPr/>
          <p:nvPr/>
        </p:nvSpPr>
        <p:spPr>
          <a:xfrm>
            <a:off x="6839425" y="2627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Robotics Control</a:t>
            </a:r>
            <a:endParaRPr sz="1100"/>
          </a:p>
        </p:txBody>
      </p:sp>
      <p:sp>
        <p:nvSpPr>
          <p:cNvPr id="120" name="Google Shape;120;p16"/>
          <p:cNvSpPr/>
          <p:nvPr/>
        </p:nvSpPr>
        <p:spPr>
          <a:xfrm>
            <a:off x="2986675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WEB-System Configuration</a:t>
            </a:r>
            <a:endParaRPr sz="1100"/>
          </a:p>
        </p:txBody>
      </p:sp>
      <p:sp>
        <p:nvSpPr>
          <p:cNvPr id="121" name="Google Shape;121;p16"/>
          <p:cNvSpPr/>
          <p:nvPr/>
        </p:nvSpPr>
        <p:spPr>
          <a:xfrm>
            <a:off x="4353800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Games Solving</a:t>
            </a:r>
            <a:endParaRPr sz="1100"/>
          </a:p>
        </p:txBody>
      </p:sp>
      <p:sp>
        <p:nvSpPr>
          <p:cNvPr id="122" name="Google Shape;122;p16"/>
          <p:cNvSpPr/>
          <p:nvPr/>
        </p:nvSpPr>
        <p:spPr>
          <a:xfrm>
            <a:off x="5720925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Bidding and Advertising</a:t>
            </a:r>
            <a:endParaRPr sz="1100"/>
          </a:p>
        </p:txBody>
      </p:sp>
      <p:sp>
        <p:nvSpPr>
          <p:cNvPr id="123" name="Google Shape;123;p16"/>
          <p:cNvSpPr/>
          <p:nvPr/>
        </p:nvSpPr>
        <p:spPr>
          <a:xfrm>
            <a:off x="7088050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Chemistry</a:t>
            </a:r>
            <a:endParaRPr sz="1100"/>
          </a:p>
        </p:txBody>
      </p:sp>
      <p:sp>
        <p:nvSpPr>
          <p:cNvPr id="124" name="Google Shape;124;p16"/>
          <p:cNvSpPr/>
          <p:nvPr/>
        </p:nvSpPr>
        <p:spPr>
          <a:xfrm>
            <a:off x="2756775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Multiclass </a:t>
            </a:r>
            <a:r>
              <a:rPr lang="en" sz="1100"/>
              <a:t>Classification</a:t>
            </a:r>
            <a:endParaRPr sz="1100"/>
          </a:p>
        </p:txBody>
      </p:sp>
      <p:sp>
        <p:nvSpPr>
          <p:cNvPr id="125" name="Google Shape;125;p16"/>
          <p:cNvSpPr/>
          <p:nvPr/>
        </p:nvSpPr>
        <p:spPr>
          <a:xfrm>
            <a:off x="4117650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Regression</a:t>
            </a:r>
            <a:endParaRPr sz="1100"/>
          </a:p>
        </p:txBody>
      </p:sp>
      <p:sp>
        <p:nvSpPr>
          <p:cNvPr id="126" name="Google Shape;126;p16"/>
          <p:cNvSpPr/>
          <p:nvPr/>
        </p:nvSpPr>
        <p:spPr>
          <a:xfrm>
            <a:off x="5478525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Dimensionality Reduction</a:t>
            </a:r>
            <a:endParaRPr sz="1100"/>
          </a:p>
        </p:txBody>
      </p:sp>
      <p:sp>
        <p:nvSpPr>
          <p:cNvPr id="127" name="Google Shape;127;p16"/>
          <p:cNvSpPr/>
          <p:nvPr/>
        </p:nvSpPr>
        <p:spPr>
          <a:xfrm>
            <a:off x="6839400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Multilabel Classification</a:t>
            </a:r>
            <a:endParaRPr sz="1100"/>
          </a:p>
        </p:txBody>
      </p:sp>
      <p:sp>
        <p:nvSpPr>
          <p:cNvPr id="128" name="Google Shape;128;p16"/>
          <p:cNvSpPr/>
          <p:nvPr/>
        </p:nvSpPr>
        <p:spPr>
          <a:xfrm>
            <a:off x="2986675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Clustering</a:t>
            </a:r>
            <a:endParaRPr sz="1100"/>
          </a:p>
        </p:txBody>
      </p:sp>
      <p:sp>
        <p:nvSpPr>
          <p:cNvPr id="129" name="Google Shape;129;p16"/>
          <p:cNvSpPr/>
          <p:nvPr/>
        </p:nvSpPr>
        <p:spPr>
          <a:xfrm>
            <a:off x="4353800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Unsupervised pretraining</a:t>
            </a:r>
            <a:endParaRPr sz="1100"/>
          </a:p>
        </p:txBody>
      </p:sp>
      <p:sp>
        <p:nvSpPr>
          <p:cNvPr id="130" name="Google Shape;130;p16"/>
          <p:cNvSpPr/>
          <p:nvPr/>
        </p:nvSpPr>
        <p:spPr>
          <a:xfrm>
            <a:off x="5720925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Anomaly Detection</a:t>
            </a:r>
            <a:endParaRPr sz="1100"/>
          </a:p>
        </p:txBody>
      </p:sp>
      <p:sp>
        <p:nvSpPr>
          <p:cNvPr id="131" name="Google Shape;131;p16"/>
          <p:cNvSpPr/>
          <p:nvPr/>
        </p:nvSpPr>
        <p:spPr>
          <a:xfrm>
            <a:off x="7088050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Time Series Analysis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75" y="954262"/>
            <a:ext cx="1138787" cy="113877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2"/>
          <p:cNvSpPr/>
          <p:nvPr/>
        </p:nvSpPr>
        <p:spPr>
          <a:xfrm>
            <a:off x="3051975" y="2908074"/>
            <a:ext cx="1685700" cy="75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2"/>
          <p:cNvSpPr/>
          <p:nvPr/>
        </p:nvSpPr>
        <p:spPr>
          <a:xfrm>
            <a:off x="2349367" y="1053100"/>
            <a:ext cx="941100" cy="94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f(W,x)</a:t>
            </a:r>
            <a:endParaRPr sz="1800"/>
          </a:p>
        </p:txBody>
      </p:sp>
      <p:sp>
        <p:nvSpPr>
          <p:cNvPr id="615" name="Google Shape;615;p52"/>
          <p:cNvSpPr/>
          <p:nvPr/>
        </p:nvSpPr>
        <p:spPr>
          <a:xfrm>
            <a:off x="3961304" y="1342678"/>
            <a:ext cx="1094100" cy="362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</a:t>
            </a:r>
            <a:endParaRPr/>
          </a:p>
        </p:txBody>
      </p:sp>
      <p:cxnSp>
        <p:nvCxnSpPr>
          <p:cNvPr id="616" name="Google Shape;616;p52"/>
          <p:cNvCxnSpPr/>
          <p:nvPr/>
        </p:nvCxnSpPr>
        <p:spPr>
          <a:xfrm>
            <a:off x="1678610" y="1523686"/>
            <a:ext cx="6708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52"/>
          <p:cNvCxnSpPr/>
          <p:nvPr/>
        </p:nvCxnSpPr>
        <p:spPr>
          <a:xfrm>
            <a:off x="3290547" y="1523686"/>
            <a:ext cx="6708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52"/>
          <p:cNvCxnSpPr>
            <a:stCxn id="615" idx="3"/>
            <a:endCxn id="619" idx="0"/>
          </p:cNvCxnSpPr>
          <p:nvPr/>
        </p:nvCxnSpPr>
        <p:spPr>
          <a:xfrm>
            <a:off x="5055404" y="1523728"/>
            <a:ext cx="1226100" cy="470400"/>
          </a:xfrm>
          <a:prstGeom prst="bentConnector2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52"/>
          <p:cNvSpPr txBox="1"/>
          <p:nvPr/>
        </p:nvSpPr>
        <p:spPr>
          <a:xfrm>
            <a:off x="5342325" y="3046375"/>
            <a:ext cx="1167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ΔW, Δa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621" name="Google Shape;621;p52"/>
          <p:cNvCxnSpPr>
            <a:stCxn id="622" idx="2"/>
            <a:endCxn id="620" idx="3"/>
          </p:cNvCxnSpPr>
          <p:nvPr/>
        </p:nvCxnSpPr>
        <p:spPr>
          <a:xfrm rot="5400000">
            <a:off x="6714129" y="2211703"/>
            <a:ext cx="871200" cy="1280700"/>
          </a:xfrm>
          <a:prstGeom prst="bentConnector2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23" name="Google Shape;623;p52"/>
          <p:cNvGrpSpPr/>
          <p:nvPr/>
        </p:nvGrpSpPr>
        <p:grpSpPr>
          <a:xfrm>
            <a:off x="4118050" y="1994200"/>
            <a:ext cx="4326900" cy="482400"/>
            <a:chOff x="4118050" y="1828325"/>
            <a:chExt cx="4326900" cy="482400"/>
          </a:xfrm>
        </p:grpSpPr>
        <p:sp>
          <p:nvSpPr>
            <p:cNvPr id="619" name="Google Shape;619;p52"/>
            <p:cNvSpPr txBox="1"/>
            <p:nvPr/>
          </p:nvSpPr>
          <p:spPr>
            <a:xfrm>
              <a:off x="4118050" y="1828325"/>
              <a:ext cx="43269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Loss(W,x) = (predict - </a:t>
              </a:r>
              <a:r>
                <a:rPr lang="en" sz="1800">
                  <a:solidFill>
                    <a:srgbClr val="38761D"/>
                  </a:solidFill>
                </a:rPr>
                <a:t>1.0</a:t>
              </a:r>
              <a:r>
                <a:rPr lang="en" sz="1800"/>
                <a:t>)</a:t>
              </a:r>
              <a:r>
                <a:rPr baseline="30000" lang="en" sz="1800"/>
                <a:t>2</a:t>
              </a:r>
              <a:r>
                <a:rPr lang="en" sz="1800"/>
                <a:t> = </a:t>
              </a:r>
              <a:r>
                <a:rPr lang="en" sz="1800">
                  <a:solidFill>
                    <a:srgbClr val="0000FF"/>
                  </a:solidFill>
                </a:rPr>
                <a:t>loss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7243029" y="1888478"/>
              <a:ext cx="10941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52"/>
          <p:cNvSpPr txBox="1"/>
          <p:nvPr/>
        </p:nvSpPr>
        <p:spPr>
          <a:xfrm>
            <a:off x="3051975" y="2920050"/>
            <a:ext cx="168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 = W + </a:t>
            </a:r>
            <a:r>
              <a:rPr b="1" lang="en">
                <a:solidFill>
                  <a:srgbClr val="0000FF"/>
                </a:solidFill>
              </a:rPr>
              <a:t>ΔW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= a +</a:t>
            </a:r>
            <a:r>
              <a:rPr b="1" lang="en">
                <a:solidFill>
                  <a:srgbClr val="0000FF"/>
                </a:solidFill>
              </a:rPr>
              <a:t> </a:t>
            </a:r>
            <a:r>
              <a:rPr b="1" lang="en">
                <a:solidFill>
                  <a:srgbClr val="0000FF"/>
                </a:solidFill>
              </a:rPr>
              <a:t>Δa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625" name="Google Shape;625;p52"/>
          <p:cNvCxnSpPr>
            <a:stCxn id="620" idx="1"/>
            <a:endCxn id="613" idx="6"/>
          </p:cNvCxnSpPr>
          <p:nvPr/>
        </p:nvCxnSpPr>
        <p:spPr>
          <a:xfrm rot="10800000">
            <a:off x="4737825" y="3287575"/>
            <a:ext cx="6045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52"/>
          <p:cNvCxnSpPr>
            <a:stCxn id="613" idx="2"/>
            <a:endCxn id="627" idx="1"/>
          </p:cNvCxnSpPr>
          <p:nvPr/>
        </p:nvCxnSpPr>
        <p:spPr>
          <a:xfrm rot="10800000">
            <a:off x="2351175" y="1813074"/>
            <a:ext cx="700800" cy="1474500"/>
          </a:xfrm>
          <a:prstGeom prst="bentConnector3">
            <a:avLst>
              <a:gd fmla="val 161658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52"/>
          <p:cNvSpPr/>
          <p:nvPr/>
        </p:nvSpPr>
        <p:spPr>
          <a:xfrm>
            <a:off x="2351254" y="1632103"/>
            <a:ext cx="1094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Методы без уменьшения ошибки</a:t>
            </a:r>
            <a:endParaRPr/>
          </a:p>
        </p:txBody>
      </p:sp>
      <p:sp>
        <p:nvSpPr>
          <p:cNvPr id="633" name="Google Shape;633;p53"/>
          <p:cNvSpPr txBox="1"/>
          <p:nvPr>
            <p:ph idx="1" type="body"/>
          </p:nvPr>
        </p:nvSpPr>
        <p:spPr>
          <a:xfrm>
            <a:off x="311700" y="1668400"/>
            <a:ext cx="50133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-"/>
            </a:pPr>
            <a:r>
              <a:rPr lang="en" sz="2400">
                <a:solidFill>
                  <a:srgbClr val="666666"/>
                </a:solidFill>
              </a:rPr>
              <a:t>K-Nearest Neighbours (KNN) 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-"/>
            </a:pPr>
            <a:r>
              <a:rPr lang="en" sz="2400">
                <a:solidFill>
                  <a:srgbClr val="666666"/>
                </a:solidFill>
              </a:rPr>
              <a:t>Деревья решений 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-"/>
            </a:pPr>
            <a:r>
              <a:rPr lang="en" sz="2400">
                <a:solidFill>
                  <a:srgbClr val="666666"/>
                </a:solidFill>
              </a:rPr>
              <a:t>Случайный лес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634" name="Google Shape;634;p5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4"/>
          <p:cNvSpPr txBox="1"/>
          <p:nvPr>
            <p:ph type="title"/>
          </p:nvPr>
        </p:nvSpPr>
        <p:spPr>
          <a:xfrm>
            <a:off x="311700" y="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640" name="Google Shape;640;p5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50" y="516350"/>
            <a:ext cx="7049867" cy="3958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4"/>
          <p:cNvSpPr/>
          <p:nvPr/>
        </p:nvSpPr>
        <p:spPr>
          <a:xfrm>
            <a:off x="1715950" y="671900"/>
            <a:ext cx="1559100" cy="513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(50.23, -30.11)</a:t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2944600" y="3592925"/>
            <a:ext cx="1559100" cy="513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(48.03, -29.85)</a:t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1729000" y="2571750"/>
            <a:ext cx="371700" cy="3717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2252575" y="1764600"/>
            <a:ext cx="418500" cy="4188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6" name="Google Shape;646;p54"/>
          <p:cNvCxnSpPr>
            <a:stCxn id="643" idx="1"/>
            <a:endCxn id="644" idx="5"/>
          </p:cNvCxnSpPr>
          <p:nvPr/>
        </p:nvCxnSpPr>
        <p:spPr>
          <a:xfrm rot="10800000">
            <a:off x="2046400" y="2889125"/>
            <a:ext cx="898200" cy="960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7" name="Google Shape;647;p54"/>
          <p:cNvCxnSpPr>
            <a:stCxn id="642" idx="2"/>
            <a:endCxn id="645" idx="0"/>
          </p:cNvCxnSpPr>
          <p:nvPr/>
        </p:nvCxnSpPr>
        <p:spPr>
          <a:xfrm flipH="1">
            <a:off x="2461900" y="1184900"/>
            <a:ext cx="33600" cy="57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7799175" y="1345700"/>
            <a:ext cx="418500" cy="4188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>
            <a:stCxn id="650" idx="0"/>
            <a:endCxn id="648" idx="3"/>
          </p:cNvCxnSpPr>
          <p:nvPr/>
        </p:nvCxnSpPr>
        <p:spPr>
          <a:xfrm flipH="1" rot="10800000">
            <a:off x="7220875" y="1703250"/>
            <a:ext cx="639600" cy="61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54"/>
          <p:cNvSpPr/>
          <p:nvPr/>
        </p:nvSpPr>
        <p:spPr>
          <a:xfrm>
            <a:off x="6441325" y="2315250"/>
            <a:ext cx="1559100" cy="513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(102.09, -31.51)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55"/>
          <p:cNvSpPr txBox="1"/>
          <p:nvPr/>
        </p:nvSpPr>
        <p:spPr>
          <a:xfrm>
            <a:off x="5989850" y="4144803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57" name="Google Shape;657;p55"/>
          <p:cNvSpPr/>
          <p:nvPr/>
        </p:nvSpPr>
        <p:spPr>
          <a:xfrm>
            <a:off x="5127512" y="3944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5"/>
          <p:cNvSpPr/>
          <p:nvPr/>
        </p:nvSpPr>
        <p:spPr>
          <a:xfrm>
            <a:off x="5168012" y="4485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659" name="Google Shape;6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561" y="666550"/>
            <a:ext cx="3062801" cy="306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Google Shape;660;p55"/>
          <p:cNvCxnSpPr/>
          <p:nvPr/>
        </p:nvCxnSpPr>
        <p:spPr>
          <a:xfrm>
            <a:off x="5120600" y="4144800"/>
            <a:ext cx="36207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61" name="Google Shape;661;p55"/>
          <p:cNvSpPr/>
          <p:nvPr/>
        </p:nvSpPr>
        <p:spPr>
          <a:xfrm>
            <a:off x="243337" y="3944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283837" y="4485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663" name="Google Shape;663;p55"/>
          <p:cNvSpPr txBox="1"/>
          <p:nvPr/>
        </p:nvSpPr>
        <p:spPr>
          <a:xfrm>
            <a:off x="1105525" y="4144803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664" name="Google Shape;664;p55"/>
          <p:cNvGraphicFramePr/>
          <p:nvPr/>
        </p:nvGraphicFramePr>
        <p:xfrm>
          <a:off x="515225" y="66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{807B27A4-90D0-4A15-9F23-E05E842E69D4}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7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8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15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</a:tbl>
          </a:graphicData>
        </a:graphic>
      </p:graphicFrame>
      <p:cxnSp>
        <p:nvCxnSpPr>
          <p:cNvPr id="665" name="Google Shape;665;p55"/>
          <p:cNvCxnSpPr/>
          <p:nvPr/>
        </p:nvCxnSpPr>
        <p:spPr>
          <a:xfrm>
            <a:off x="243325" y="4144800"/>
            <a:ext cx="36207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1" name="Google Shape;671;p56"/>
          <p:cNvSpPr/>
          <p:nvPr/>
        </p:nvSpPr>
        <p:spPr>
          <a:xfrm>
            <a:off x="243337" y="3944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6"/>
          <p:cNvSpPr/>
          <p:nvPr/>
        </p:nvSpPr>
        <p:spPr>
          <a:xfrm>
            <a:off x="283837" y="4485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673" name="Google Shape;673;p56"/>
          <p:cNvSpPr txBox="1"/>
          <p:nvPr/>
        </p:nvSpPr>
        <p:spPr>
          <a:xfrm>
            <a:off x="1105525" y="4144803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674" name="Google Shape;674;p56"/>
          <p:cNvGraphicFramePr/>
          <p:nvPr/>
        </p:nvGraphicFramePr>
        <p:xfrm>
          <a:off x="515225" y="66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{807B27A4-90D0-4A15-9F23-E05E842E69D4}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7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8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15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cxnSp>
        <p:nvCxnSpPr>
          <p:cNvPr id="675" name="Google Shape;675;p56"/>
          <p:cNvCxnSpPr/>
          <p:nvPr/>
        </p:nvCxnSpPr>
        <p:spPr>
          <a:xfrm>
            <a:off x="243325" y="4144800"/>
            <a:ext cx="36207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76" name="Google Shape;676;p56"/>
          <p:cNvSpPr/>
          <p:nvPr/>
        </p:nvSpPr>
        <p:spPr>
          <a:xfrm>
            <a:off x="4967775" y="2047448"/>
            <a:ext cx="40053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77" name="Google Shape;677;p56"/>
          <p:cNvGraphicFramePr/>
          <p:nvPr/>
        </p:nvGraphicFramePr>
        <p:xfrm>
          <a:off x="4401375" y="204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{807B27A4-90D0-4A15-9F23-E05E842E69D4}</a:tableStyleId>
              </a:tblPr>
              <a:tblGrid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</a:tblGrid>
              <a:tr h="30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3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13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11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7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...</a:t>
                      </a:r>
                      <a:endParaRPr b="1" sz="8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2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12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13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4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cxnSp>
        <p:nvCxnSpPr>
          <p:cNvPr id="678" name="Google Shape;678;p56"/>
          <p:cNvCxnSpPr/>
          <p:nvPr/>
        </p:nvCxnSpPr>
        <p:spPr>
          <a:xfrm>
            <a:off x="4401375" y="2516425"/>
            <a:ext cx="45891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79" name="Google Shape;679;p56"/>
          <p:cNvSpPr txBox="1"/>
          <p:nvPr/>
        </p:nvSpPr>
        <p:spPr>
          <a:xfrm>
            <a:off x="5874100" y="251642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64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02" y="158227"/>
            <a:ext cx="4028400" cy="42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7"/>
          <p:cNvSpPr txBox="1"/>
          <p:nvPr>
            <p:ph idx="1" type="body"/>
          </p:nvPr>
        </p:nvSpPr>
        <p:spPr>
          <a:xfrm>
            <a:off x="4987850" y="158225"/>
            <a:ext cx="3967800" cy="42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Инструкция: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434343"/>
                </a:highlight>
              </a:rPr>
              <a:t> Clear </a:t>
            </a:r>
            <a:r>
              <a:rPr lang="en" sz="2400">
                <a:solidFill>
                  <a:srgbClr val="666666"/>
                </a:solidFill>
              </a:rPr>
              <a:t> - очистить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434343"/>
                </a:highlight>
              </a:rPr>
              <a:t> Predict </a:t>
            </a:r>
            <a:r>
              <a:rPr lang="en" sz="2400">
                <a:solidFill>
                  <a:srgbClr val="666666"/>
                </a:solidFill>
              </a:rPr>
              <a:t> - предсказать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434343"/>
                </a:highlight>
              </a:rPr>
              <a:t> Model </a:t>
            </a:r>
            <a:r>
              <a:rPr lang="en" sz="2400">
                <a:solidFill>
                  <a:srgbClr val="666666"/>
                </a:solidFill>
              </a:rPr>
              <a:t> - сменить модель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w</a:t>
            </a:r>
            <a:r>
              <a:rPr lang="en" sz="2400">
                <a:solidFill>
                  <a:srgbClr val="666666"/>
                </a:solidFill>
              </a:rPr>
              <a:t> - увеличить кисть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s</a:t>
            </a:r>
            <a:r>
              <a:rPr lang="en" sz="2400">
                <a:solidFill>
                  <a:srgbClr val="666666"/>
                </a:solidFill>
              </a:rPr>
              <a:t> - уменьшить кисть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97A7"/>
                </a:solidFill>
              </a:rPr>
              <a:t>q</a:t>
            </a:r>
            <a:r>
              <a:rPr lang="en" sz="2400">
                <a:solidFill>
                  <a:srgbClr val="666666"/>
                </a:solidFill>
              </a:rPr>
              <a:t> - увеличить кнопки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97A7"/>
                </a:solidFill>
              </a:rPr>
              <a:t>a</a:t>
            </a:r>
            <a:r>
              <a:rPr lang="en" sz="2400">
                <a:solidFill>
                  <a:srgbClr val="666666"/>
                </a:solidFill>
              </a:rPr>
              <a:t> - уменьшить кнопки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1242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Данные</a:t>
            </a:r>
            <a:endParaRPr sz="2400"/>
          </a:p>
        </p:txBody>
      </p:sp>
      <p:sp>
        <p:nvSpPr>
          <p:cNvPr id="139" name="Google Shape;139;p17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Результат</a:t>
            </a:r>
            <a:endParaRPr sz="2400"/>
          </a:p>
        </p:txBody>
      </p:sp>
      <p:cxnSp>
        <p:nvCxnSpPr>
          <p:cNvPr id="140" name="Google Shape;140;p17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7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Кот</a:t>
            </a:r>
            <a:endParaRPr sz="2400"/>
          </a:p>
        </p:txBody>
      </p:sp>
      <p:cxnSp>
        <p:nvCxnSpPr>
          <p:cNvPr id="149" name="Google Shape;149;p18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8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199"/>
            <a:ext cx="1801498" cy="18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19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5437"/>
            <a:ext cx="2955924" cy="229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9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375" y="1429560"/>
            <a:ext cx="2955924" cy="2284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0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0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95" y="1445713"/>
            <a:ext cx="2679799" cy="217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250" y="1445725"/>
            <a:ext cx="2679799" cy="21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1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1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1"/>
          <p:cNvSpPr/>
          <p:nvPr/>
        </p:nvSpPr>
        <p:spPr>
          <a:xfrm>
            <a:off x="772700" y="2001250"/>
            <a:ext cx="2494800" cy="1064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“Мне не понравился этот фильм”</a:t>
            </a:r>
            <a:endParaRPr sz="2000"/>
          </a:p>
        </p:txBody>
      </p:sp>
      <p:sp>
        <p:nvSpPr>
          <p:cNvPr id="181" name="Google Shape;181;p21"/>
          <p:cNvSpPr/>
          <p:nvPr/>
        </p:nvSpPr>
        <p:spPr>
          <a:xfrm>
            <a:off x="5876500" y="2092600"/>
            <a:ext cx="2494800" cy="88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Негативный отзыв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